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915C-0430-4CE7-908B-27CB60F0B929}" type="datetimeFigureOut">
              <a:rPr lang="pt-BR" smtClean="0"/>
              <a:pPr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E095-570C-480A-BD9C-B4C983A7E0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67544" y="404664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 uma aranha pequena (1cm) de corpo e 3 cm de envergadura de pernas, com coloração marrom-avermelhada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Aranha-marrom </a:t>
            </a:r>
            <a:r>
              <a:rPr lang="pt-BR" b="1" dirty="0" smtClean="0"/>
              <a:t>(</a:t>
            </a:r>
            <a:r>
              <a:rPr lang="pt-BR" b="1" i="1" dirty="0" err="1" smtClean="0"/>
              <a:t>Loxosceles</a:t>
            </a:r>
            <a:r>
              <a:rPr lang="pt-BR" b="1" i="1" dirty="0" smtClean="0"/>
              <a:t> </a:t>
            </a:r>
            <a:r>
              <a:rPr lang="pt-BR" b="1" i="1" dirty="0" err="1" smtClean="0"/>
              <a:t>intermedia</a:t>
            </a:r>
            <a:r>
              <a:rPr lang="pt-BR" b="1" dirty="0" smtClean="0"/>
              <a:t>)</a:t>
            </a:r>
            <a:r>
              <a:rPr lang="pt-BR" b="1" i="1" dirty="0" smtClean="0"/>
              <a:t>  </a:t>
            </a:r>
            <a:endParaRPr lang="pt-BR" b="1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07904" y="692696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996633"/>
                </a:solidFill>
                <a:latin typeface="+mj-lt"/>
              </a:rPr>
              <a:t>Onde são encontradas? </a:t>
            </a:r>
          </a:p>
          <a:p>
            <a:r>
              <a:rPr lang="pt-BR" sz="1400" dirty="0" smtClean="0">
                <a:solidFill>
                  <a:srgbClr val="996633"/>
                </a:solidFill>
              </a:rPr>
              <a:t>Principalmente dentro das casas, camufladas entre as roupas de vestuário, toalhas e lençóis, atrás de móveis e quadros,  em porões, garagens, etc.</a:t>
            </a:r>
          </a:p>
          <a:p>
            <a:endParaRPr lang="pt-BR" sz="1200" dirty="0" smtClean="0">
              <a:solidFill>
                <a:srgbClr val="996633"/>
              </a:solidFill>
            </a:endParaRPr>
          </a:p>
          <a:p>
            <a:endParaRPr lang="pt-BR" dirty="0" smtClean="0">
              <a:solidFill>
                <a:srgbClr val="996633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07904" y="1449358"/>
            <a:ext cx="52200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rgbClr val="996633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996633"/>
                </a:solidFill>
                <a:latin typeface="+mj-lt"/>
              </a:rPr>
              <a:t>Como prevenir o acidente?</a:t>
            </a:r>
          </a:p>
          <a:p>
            <a:r>
              <a:rPr lang="pt-BR" sz="1400" b="1" dirty="0" smtClean="0">
                <a:solidFill>
                  <a:srgbClr val="996633"/>
                </a:solidFill>
              </a:rPr>
              <a:t>Manter a residência e os arredores sempre limpos; </a:t>
            </a:r>
          </a:p>
          <a:p>
            <a:r>
              <a:rPr lang="pt-BR" sz="1400" b="1" dirty="0" smtClean="0">
                <a:solidFill>
                  <a:srgbClr val="996633"/>
                </a:solidFill>
              </a:rPr>
              <a:t>Afastar e limpar atrás dos móveis (camas, balcões, armários) e quadros; </a:t>
            </a:r>
          </a:p>
          <a:p>
            <a:r>
              <a:rPr lang="pt-BR" sz="1400" b="1" dirty="0" smtClean="0">
                <a:solidFill>
                  <a:srgbClr val="996633"/>
                </a:solidFill>
              </a:rPr>
              <a:t>Sacudir as roupas antes de vestir; </a:t>
            </a:r>
          </a:p>
          <a:p>
            <a:r>
              <a:rPr lang="pt-BR" sz="1400" b="1" dirty="0" smtClean="0">
                <a:solidFill>
                  <a:srgbClr val="996633"/>
                </a:solidFill>
              </a:rPr>
              <a:t>Evitar deixar roupas penduradas nas paredes;</a:t>
            </a:r>
          </a:p>
          <a:p>
            <a:r>
              <a:rPr lang="pt-BR" sz="1400" b="1" dirty="0" smtClean="0">
                <a:solidFill>
                  <a:srgbClr val="996633"/>
                </a:solidFill>
              </a:rPr>
              <a:t>Manter as camas afastadas da parede;</a:t>
            </a:r>
          </a:p>
          <a:p>
            <a:r>
              <a:rPr lang="pt-BR" sz="1400" b="1" dirty="0" smtClean="0">
                <a:solidFill>
                  <a:srgbClr val="996633"/>
                </a:solidFill>
              </a:rPr>
              <a:t>Sacudir lençóis  e toalhas de rosto/banho antes de usá-los</a:t>
            </a:r>
            <a:r>
              <a:rPr lang="pt-BR" sz="1600" b="1" dirty="0" smtClean="0">
                <a:solidFill>
                  <a:srgbClr val="996633"/>
                </a:solidFill>
              </a:rPr>
              <a:t>.</a:t>
            </a:r>
            <a:endParaRPr lang="pt-BR" sz="1600" b="1" dirty="0">
              <a:solidFill>
                <a:srgbClr val="996633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 l="3826" t="1680" r="4351" b="2536"/>
          <a:stretch>
            <a:fillRect/>
          </a:stretch>
        </p:blipFill>
        <p:spPr bwMode="auto">
          <a:xfrm>
            <a:off x="6300192" y="3573016"/>
            <a:ext cx="2304256" cy="182420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object 8"/>
          <p:cNvSpPr txBox="1"/>
          <p:nvPr/>
        </p:nvSpPr>
        <p:spPr>
          <a:xfrm>
            <a:off x="539552" y="5445224"/>
            <a:ext cx="8084184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b="1" spc="-75" dirty="0">
                <a:solidFill>
                  <a:srgbClr val="080503"/>
                </a:solidFill>
                <a:latin typeface="Arial"/>
                <a:cs typeface="Arial"/>
              </a:rPr>
              <a:t>Em</a:t>
            </a:r>
            <a:r>
              <a:rPr b="1" spc="-90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080503"/>
                </a:solidFill>
                <a:latin typeface="Arial"/>
                <a:cs typeface="Arial"/>
              </a:rPr>
              <a:t>caso</a:t>
            </a:r>
            <a:r>
              <a:rPr b="1" spc="75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080503"/>
                </a:solidFill>
                <a:latin typeface="Arial"/>
                <a:cs typeface="Arial"/>
              </a:rPr>
              <a:t>de</a:t>
            </a:r>
            <a:r>
              <a:rPr b="1" spc="20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-80" dirty="0">
                <a:solidFill>
                  <a:srgbClr val="080503"/>
                </a:solidFill>
                <a:latin typeface="Arial"/>
                <a:cs typeface="Arial"/>
              </a:rPr>
              <a:t>ac</a:t>
            </a:r>
            <a:r>
              <a:rPr b="1" spc="-60" dirty="0">
                <a:solidFill>
                  <a:srgbClr val="080503"/>
                </a:solidFill>
                <a:latin typeface="Arial"/>
                <a:cs typeface="Arial"/>
              </a:rPr>
              <a:t>i</a:t>
            </a:r>
            <a:r>
              <a:rPr b="1" spc="55" dirty="0">
                <a:solidFill>
                  <a:srgbClr val="080503"/>
                </a:solidFill>
                <a:latin typeface="Arial"/>
                <a:cs typeface="Arial"/>
              </a:rPr>
              <a:t>dente,</a:t>
            </a:r>
            <a:r>
              <a:rPr b="1" spc="95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65" dirty="0">
                <a:solidFill>
                  <a:srgbClr val="080503"/>
                </a:solidFill>
                <a:latin typeface="Arial"/>
                <a:cs typeface="Arial"/>
              </a:rPr>
              <a:t>l</a:t>
            </a:r>
            <a:r>
              <a:rPr b="1" spc="-215" dirty="0">
                <a:solidFill>
                  <a:srgbClr val="080503"/>
                </a:solidFill>
                <a:latin typeface="Arial"/>
                <a:cs typeface="Arial"/>
              </a:rPr>
              <a:t>i</a:t>
            </a:r>
            <a:r>
              <a:rPr b="1" spc="-135" dirty="0">
                <a:solidFill>
                  <a:srgbClr val="080503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080503"/>
                </a:solidFill>
                <a:latin typeface="Arial"/>
                <a:cs typeface="Arial"/>
              </a:rPr>
              <a:t>ar</a:t>
            </a:r>
            <a:r>
              <a:rPr b="1" spc="210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-30" dirty="0" err="1">
                <a:solidFill>
                  <a:srgbClr val="080503"/>
                </a:solidFill>
                <a:latin typeface="Arial"/>
                <a:cs typeface="Arial"/>
              </a:rPr>
              <a:t>para</a:t>
            </a:r>
            <a:r>
              <a:rPr b="1" spc="90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25" dirty="0" smtClean="0">
                <a:solidFill>
                  <a:srgbClr val="080503"/>
                </a:solidFill>
                <a:latin typeface="Arial"/>
                <a:cs typeface="Arial"/>
              </a:rPr>
              <a:t>o</a:t>
            </a:r>
            <a:r>
              <a:rPr lang="pt-BR" b="1" spc="25" dirty="0" smtClean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-5" dirty="0" smtClean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B30303"/>
                </a:solidFill>
                <a:latin typeface="Arial"/>
                <a:cs typeface="Arial"/>
              </a:rPr>
              <a:t>C</a:t>
            </a:r>
            <a:r>
              <a:rPr sz="2000" b="1" spc="-75" dirty="0">
                <a:solidFill>
                  <a:srgbClr val="B30303"/>
                </a:solidFill>
                <a:latin typeface="Arial"/>
                <a:cs typeface="Arial"/>
              </a:rPr>
              <a:t>I</a:t>
            </a:r>
            <a:r>
              <a:rPr sz="2000" b="1" spc="260" dirty="0">
                <a:solidFill>
                  <a:srgbClr val="B30303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B30303"/>
                </a:solidFill>
                <a:latin typeface="Arial"/>
                <a:cs typeface="Arial"/>
              </a:rPr>
              <a:t> </a:t>
            </a:r>
            <a:r>
              <a:rPr sz="2000" b="1" spc="310" dirty="0" smtClean="0">
                <a:solidFill>
                  <a:srgbClr val="B30303"/>
                </a:solidFill>
                <a:latin typeface="Arial"/>
                <a:cs typeface="Arial"/>
              </a:rPr>
              <a:t>080</a:t>
            </a:r>
            <a:r>
              <a:rPr sz="2000" b="1" spc="409" dirty="0" smtClean="0">
                <a:solidFill>
                  <a:srgbClr val="B30303"/>
                </a:solidFill>
                <a:latin typeface="Arial"/>
                <a:cs typeface="Arial"/>
              </a:rPr>
              <a:t>0</a:t>
            </a:r>
            <a:r>
              <a:rPr lang="pt-BR" sz="2000" b="1" spc="409" dirty="0" smtClean="0">
                <a:solidFill>
                  <a:srgbClr val="B30303"/>
                </a:solidFill>
                <a:latin typeface="Arial"/>
                <a:cs typeface="Arial"/>
              </a:rPr>
              <a:t> </a:t>
            </a:r>
            <a:r>
              <a:rPr sz="2000" b="1" spc="409" dirty="0" smtClean="0">
                <a:solidFill>
                  <a:srgbClr val="B30303"/>
                </a:solidFill>
                <a:latin typeface="Arial"/>
                <a:cs typeface="Arial"/>
              </a:rPr>
              <a:t>72</a:t>
            </a:r>
            <a:r>
              <a:rPr sz="2000" b="1" spc="90" dirty="0" smtClean="0">
                <a:solidFill>
                  <a:srgbClr val="B30303"/>
                </a:solidFill>
                <a:latin typeface="Arial"/>
                <a:cs typeface="Arial"/>
              </a:rPr>
              <a:t>1</a:t>
            </a:r>
            <a:r>
              <a:rPr lang="pt-BR" sz="2000" b="1" spc="90" dirty="0" smtClean="0">
                <a:solidFill>
                  <a:srgbClr val="B30303"/>
                </a:solidFill>
                <a:latin typeface="Arial"/>
                <a:cs typeface="Arial"/>
              </a:rPr>
              <a:t> </a:t>
            </a:r>
            <a:r>
              <a:rPr sz="2000" b="1" spc="305" dirty="0" smtClean="0">
                <a:solidFill>
                  <a:srgbClr val="B30303"/>
                </a:solidFill>
                <a:latin typeface="Arial"/>
                <a:cs typeface="Arial"/>
              </a:rPr>
              <a:t>3</a:t>
            </a:r>
            <a:r>
              <a:rPr sz="2000" b="1" spc="245" dirty="0" smtClean="0">
                <a:solidFill>
                  <a:srgbClr val="B30303"/>
                </a:solidFill>
                <a:latin typeface="Arial"/>
                <a:cs typeface="Arial"/>
              </a:rPr>
              <a:t>0</a:t>
            </a:r>
            <a:r>
              <a:rPr sz="2000" b="1" spc="310" dirty="0" smtClean="0">
                <a:solidFill>
                  <a:srgbClr val="B30303"/>
                </a:solidFill>
                <a:latin typeface="Arial"/>
                <a:cs typeface="Arial"/>
              </a:rPr>
              <a:t>0</a:t>
            </a:r>
            <a:r>
              <a:rPr sz="2000" b="1" spc="425" dirty="0" smtClean="0">
                <a:solidFill>
                  <a:srgbClr val="B30303"/>
                </a:solidFill>
                <a:latin typeface="Arial"/>
                <a:cs typeface="Arial"/>
              </a:rPr>
              <a:t>0</a:t>
            </a:r>
            <a:r>
              <a:rPr sz="2000" b="1" spc="-330" dirty="0" smtClean="0">
                <a:solidFill>
                  <a:srgbClr val="B30303"/>
                </a:solidFill>
                <a:latin typeface="Arial"/>
                <a:cs typeface="Arial"/>
              </a:rPr>
              <a:t> </a:t>
            </a:r>
            <a:r>
              <a:rPr b="1" spc="90" dirty="0" smtClean="0">
                <a:solidFill>
                  <a:srgbClr val="080503"/>
                </a:solidFill>
                <a:latin typeface="Arial"/>
                <a:cs typeface="Arial"/>
              </a:rPr>
              <a:t>e</a:t>
            </a:r>
            <a:endParaRPr lang="pt-BR" b="1" spc="90" dirty="0" smtClean="0">
              <a:solidFill>
                <a:srgbClr val="080503"/>
              </a:solidFill>
              <a:latin typeface="Arial"/>
              <a:cs typeface="Arial"/>
            </a:endParaRPr>
          </a:p>
          <a:p>
            <a:pPr marL="12700" marR="5080" algn="ctr"/>
            <a:r>
              <a:rPr b="1" spc="45" dirty="0" smtClean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080503"/>
                </a:solidFill>
                <a:latin typeface="Arial"/>
                <a:cs typeface="Arial"/>
              </a:rPr>
              <a:t>procu</a:t>
            </a:r>
            <a:r>
              <a:rPr b="1" spc="-114" dirty="0">
                <a:solidFill>
                  <a:srgbClr val="080503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080503"/>
                </a:solidFill>
                <a:latin typeface="Arial"/>
                <a:cs typeface="Arial"/>
              </a:rPr>
              <a:t>ar</a:t>
            </a:r>
            <a:r>
              <a:rPr b="1" spc="135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50" dirty="0" err="1">
                <a:solidFill>
                  <a:srgbClr val="080503"/>
                </a:solidFill>
                <a:latin typeface="Arial"/>
                <a:cs typeface="Arial"/>
              </a:rPr>
              <a:t>atend</a:t>
            </a:r>
            <a:r>
              <a:rPr b="1" spc="110" dirty="0" err="1">
                <a:solidFill>
                  <a:srgbClr val="080503"/>
                </a:solidFill>
                <a:latin typeface="Arial"/>
                <a:cs typeface="Arial"/>
              </a:rPr>
              <a:t>i</a:t>
            </a:r>
            <a:r>
              <a:rPr b="1" spc="35" dirty="0" err="1">
                <a:solidFill>
                  <a:srgbClr val="080503"/>
                </a:solidFill>
                <a:latin typeface="Arial"/>
                <a:cs typeface="Arial"/>
              </a:rPr>
              <a:t>m</a:t>
            </a:r>
            <a:r>
              <a:rPr b="1" spc="50" dirty="0" err="1">
                <a:solidFill>
                  <a:srgbClr val="080503"/>
                </a:solidFill>
                <a:latin typeface="Arial"/>
                <a:cs typeface="Arial"/>
              </a:rPr>
              <a:t>ento</a:t>
            </a:r>
            <a:r>
              <a:rPr b="1" spc="90" dirty="0">
                <a:solidFill>
                  <a:srgbClr val="080503"/>
                </a:solidFill>
                <a:latin typeface="Arial"/>
                <a:cs typeface="Arial"/>
              </a:rPr>
              <a:t> </a:t>
            </a:r>
            <a:r>
              <a:rPr b="1" spc="35" dirty="0" err="1" smtClean="0">
                <a:solidFill>
                  <a:srgbClr val="080503"/>
                </a:solidFill>
                <a:latin typeface="Arial"/>
                <a:cs typeface="Arial"/>
              </a:rPr>
              <a:t>m</a:t>
            </a:r>
            <a:r>
              <a:rPr b="1" spc="55" dirty="0" err="1" smtClean="0">
                <a:solidFill>
                  <a:srgbClr val="080503"/>
                </a:solidFill>
                <a:latin typeface="Arial"/>
                <a:cs typeface="Arial"/>
              </a:rPr>
              <a:t>éd</a:t>
            </a:r>
            <a:r>
              <a:rPr b="1" spc="-15" dirty="0" err="1" smtClean="0">
                <a:solidFill>
                  <a:srgbClr val="080503"/>
                </a:solidFill>
                <a:latin typeface="Arial"/>
                <a:cs typeface="Arial"/>
              </a:rPr>
              <a:t>i</a:t>
            </a:r>
            <a:r>
              <a:rPr b="1" spc="-110" dirty="0" err="1" smtClean="0">
                <a:solidFill>
                  <a:srgbClr val="080503"/>
                </a:solidFill>
                <a:latin typeface="Arial"/>
                <a:cs typeface="Arial"/>
              </a:rPr>
              <a:t>c</a:t>
            </a:r>
            <a:r>
              <a:rPr b="1" spc="-175" dirty="0" err="1" smtClean="0">
                <a:solidFill>
                  <a:srgbClr val="080503"/>
                </a:solidFill>
                <a:latin typeface="Arial"/>
                <a:cs typeface="Arial"/>
              </a:rPr>
              <a:t>o</a:t>
            </a:r>
            <a:r>
              <a:rPr lang="pt-BR" b="1" spc="-175" dirty="0" smtClean="0">
                <a:solidFill>
                  <a:srgbClr val="080503"/>
                </a:solidFill>
                <a:latin typeface="Arial"/>
                <a:cs typeface="Arial"/>
              </a:rPr>
              <a:t>. </a:t>
            </a:r>
            <a:endParaRPr dirty="0">
              <a:latin typeface="Arial"/>
              <a:cs typeface="Arial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3528" y="3140968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996633"/>
                </a:solidFill>
              </a:rPr>
              <a:t>Como ocorre a picada?</a:t>
            </a:r>
          </a:p>
          <a:p>
            <a:r>
              <a:rPr lang="pt-BR" sz="1400" dirty="0" smtClean="0">
                <a:solidFill>
                  <a:srgbClr val="996633"/>
                </a:solidFill>
              </a:rPr>
              <a:t>Não são agressivas, picam somente quando comprimidas (amassadas) contra o corpo.</a:t>
            </a:r>
            <a:endParaRPr lang="pt-BR" sz="2000" b="1" dirty="0" smtClean="0">
              <a:solidFill>
                <a:srgbClr val="996633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736304" cy="21901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m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309320"/>
            <a:ext cx="1368152" cy="49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logo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6309320"/>
            <a:ext cx="792088" cy="3943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95536" y="4077072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996633"/>
                </a:solidFill>
              </a:rPr>
              <a:t>Sinais e sintomas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996633"/>
                </a:solidFill>
              </a:rPr>
              <a:t>A picada </a:t>
            </a:r>
            <a:r>
              <a:rPr lang="pt-BR" sz="1400" b="1" dirty="0" smtClean="0">
                <a:solidFill>
                  <a:srgbClr val="996633"/>
                </a:solidFill>
              </a:rPr>
              <a:t>não causa </a:t>
            </a:r>
            <a:r>
              <a:rPr lang="pt-BR" sz="1400" dirty="0" smtClean="0">
                <a:solidFill>
                  <a:srgbClr val="996633"/>
                </a:solidFill>
              </a:rPr>
              <a:t>dor imediata.  A dor pode surgir após </a:t>
            </a:r>
            <a:r>
              <a:rPr lang="pt-BR" sz="1400" dirty="0" smtClean="0">
                <a:solidFill>
                  <a:srgbClr val="996633"/>
                </a:solidFill>
                <a:ea typeface="Calibri" pitchFamily="34" charset="0"/>
                <a:cs typeface="Calibri" pitchFamily="34" charset="0"/>
              </a:rPr>
              <a:t>12-24 horas, juntamente com ardência e escurecimento da pele que poderá evoluir para uma necrose (destruição dos tecidos). Em caso de acidente é importante o acompanhamento médico e laboratorial.</a:t>
            </a:r>
            <a:endParaRPr lang="pt-BR" sz="1400" dirty="0" smtClean="0">
              <a:solidFill>
                <a:srgbClr val="996633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6262402"/>
            <a:ext cx="720080" cy="59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205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katia-silva</dc:creator>
  <cp:lastModifiedBy>ses11989971</cp:lastModifiedBy>
  <cp:revision>44</cp:revision>
  <dcterms:created xsi:type="dcterms:W3CDTF">2019-12-10T13:34:08Z</dcterms:created>
  <dcterms:modified xsi:type="dcterms:W3CDTF">2019-12-12T14:33:54Z</dcterms:modified>
</cp:coreProperties>
</file>